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"/>
  </p:notesMasterIdLst>
  <p:sldIdLst>
    <p:sldId id="260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48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831343-26DC-4484-974C-62B5A635B72E}" type="datetimeFigureOut">
              <a:rPr lang="nl-NL" smtClean="0"/>
              <a:t>12-2-2020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9E6F15-7BAC-464F-A8FB-0337DABFD6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8335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10E123-304E-4DEC-A582-7D2733146037}" type="slidenum">
              <a:rPr lang="nl-NL" smtClean="0">
                <a:solidFill>
                  <a:prstClr val="black"/>
                </a:solidFill>
              </a:rPr>
              <a:pPr/>
              <a:t>1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544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4908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12-2-2020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383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12-2-2020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623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>
          <a:xfrm>
            <a:off x="1354667" y="1600201"/>
            <a:ext cx="4487333" cy="1346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nl-N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-342900">
              <a:defRPr/>
            </a:lvl2pPr>
            <a:lvl3pPr marL="342900" indent="-342900">
              <a:defRPr/>
            </a:lvl3pPr>
          </a:lstStyle>
          <a:p>
            <a:pPr lvl="0"/>
            <a:r>
              <a:rPr lang="nl-NL" dirty="0" smtClean="0"/>
              <a:t>Klik om de tekststijl van het model te bewerken</a:t>
            </a:r>
          </a:p>
          <a:p>
            <a:pPr marL="342900" lvl="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</a:pPr>
            <a:r>
              <a:rPr lang="nl-NL" dirty="0" smtClean="0"/>
              <a:t>Tweede niveau</a:t>
            </a:r>
          </a:p>
          <a:p>
            <a:pPr marL="342900" lvl="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</a:pPr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12-2-2020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280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12-2-2020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390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12-2-2020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0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12-2-2020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206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12-2-2020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28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12-2-2020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29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12-2-2020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884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12-2-2020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1482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1238251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nl-NL" sz="1800">
              <a:solidFill>
                <a:prstClr val="white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23284" y="17464"/>
            <a:ext cx="1200149" cy="75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hthoek 8"/>
          <p:cNvSpPr/>
          <p:nvPr userDrawn="1"/>
        </p:nvSpPr>
        <p:spPr>
          <a:xfrm>
            <a:off x="1238251" y="6704013"/>
            <a:ext cx="10953749" cy="1524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nl-NL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040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hyperlink" Target="http://www.leefbarometer.nl/" TargetMode="External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hyperlink" Target="http://www.buurtmonitor.nl/" TargetMode="Externa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927923" y="207494"/>
            <a:ext cx="7894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l-NL" sz="24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1920_MLO_1_Mijn </a:t>
            </a:r>
            <a:r>
              <a:rPr lang="nl-NL" sz="24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wijk </a:t>
            </a:r>
            <a:r>
              <a:rPr lang="nl-NL" sz="2400" smtClean="0">
                <a:solidFill>
                  <a:prstClr val="black"/>
                </a:solidFill>
                <a:latin typeface="Arial" charset="0"/>
                <a:cs typeface="Arial" charset="0"/>
              </a:rPr>
              <a:t>(instroom)</a:t>
            </a:r>
            <a:endParaRPr lang="nl-NL" sz="24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722792" y="879577"/>
            <a:ext cx="4586841" cy="10002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sz="1100" b="1" dirty="0" smtClean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Leerdoelen</a:t>
            </a:r>
            <a:endParaRPr lang="nl-NL" sz="11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 smtClean="0">
                <a:latin typeface="+mn-lt"/>
                <a:ea typeface="Calibri" pitchFamily="34" charset="0"/>
                <a:cs typeface="Arial" panose="020B0604020202020204" pitchFamily="34" charset="0"/>
              </a:rPr>
              <a:t>Je kunt een </a:t>
            </a: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wijkschouw maken</a:t>
            </a:r>
          </a:p>
          <a:p>
            <a:pPr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 smtClean="0">
                <a:latin typeface="+mn-lt"/>
                <a:ea typeface="Calibri" pitchFamily="34" charset="0"/>
                <a:cs typeface="Arial" panose="020B0604020202020204" pitchFamily="34" charset="0"/>
              </a:rPr>
              <a:t>Je kunt een </a:t>
            </a: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SWOT-analyse van een wijk maken</a:t>
            </a:r>
          </a:p>
          <a:p>
            <a:pPr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 smtClean="0">
                <a:latin typeface="+mn-lt"/>
                <a:ea typeface="Calibri" pitchFamily="34" charset="0"/>
                <a:cs typeface="Arial" panose="020B0604020202020204" pitchFamily="34" charset="0"/>
              </a:rPr>
              <a:t>Je kunt kenmerken </a:t>
            </a: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van een wijk analyseren en verbetervoorstellen doen om de leefbaarheid te vergroten. 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1722793" y="2003848"/>
            <a:ext cx="4586840" cy="229293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Leerproduct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Een verslag waarin je de kwaliteit en de leefbaarheid je eigen wijk in beeld brengt, met daarin:</a:t>
            </a: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Een beschrijving van je wijk. </a:t>
            </a: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Een overzichtskaart van de wijk. 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Belangrijke ontwikkelingen in de wijk/buurt.  </a:t>
            </a: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13 foto’s van onderdelen uit de wijkschouw. </a:t>
            </a: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Geef je conclusies (kwaliteitsniveau + toelichting) bij de foto’s.</a:t>
            </a: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Geef aan waar de foto’s gemaakt zijn in de overzichtskaart.  </a:t>
            </a: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SWOT-analyse van de sociale en fysieke kenmerken van jouw wijk</a:t>
            </a: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Lijst van maatregelen om je wijk te verbeteren.</a:t>
            </a: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Bronvermelding.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1722793" y="4403543"/>
            <a:ext cx="4586840" cy="21082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176213" indent="-176213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0" lvl="0" indent="0" fontAlgn="base">
              <a:spcBef>
                <a:spcPct val="0"/>
              </a:spcBef>
              <a:spcAft>
                <a:spcPct val="0"/>
              </a:spcAft>
              <a:tabLst/>
            </a:pPr>
            <a:r>
              <a:rPr lang="nl-NL" sz="1100" b="1" dirty="0" err="1" smtClean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Leerpad</a:t>
            </a:r>
            <a:r>
              <a:rPr lang="nl-NL" sz="1100" b="1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		</a:t>
            </a:r>
            <a:r>
              <a:rPr lang="nl-NL" sz="1100" b="1" dirty="0" smtClean="0">
                <a:solidFill>
                  <a:prstClr val="black"/>
                </a:solidFill>
                <a:ea typeface="Calibri" pitchFamily="34" charset="0"/>
                <a:cs typeface="Arial" charset="0"/>
              </a:rPr>
              <a:t>         	</a:t>
            </a:r>
            <a:endParaRPr lang="nl-NL" sz="1100" b="1" dirty="0">
              <a:solidFill>
                <a:prstClr val="black"/>
              </a:solidFill>
              <a:ea typeface="Calibri" pitchFamily="34" charset="0"/>
              <a:cs typeface="Arial" charset="0"/>
            </a:endParaRP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Maak een kaart van je wijk. 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Ga op wijkschouw in je wijk. Neem de kaart, camera en het schouwboekje mee. 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Zoek ten minste 10 plekken die je gaat beoordelen. Geef deze plekken aan op je kaart. 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Maak een SWOT-analyse van de sociale en de fysieke kenmerken van je wijk. 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Maak een lijst van maatregelen die de leefbaarheid in jouw wijk zouden vergroten. Geef aan welke organisaties verantwoordelijk zijn voor de maatregelen.</a:t>
            </a: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7143231" y="3539951"/>
            <a:ext cx="4552379" cy="1237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100" b="1" dirty="0">
                <a:solidFill>
                  <a:schemeClr val="accent1"/>
                </a:solidFill>
              </a:rPr>
              <a:t>Bronnen</a:t>
            </a:r>
          </a:p>
          <a:p>
            <a:pPr marL="176213" indent="-176213" defTabSz="457200">
              <a:lnSpc>
                <a:spcPct val="80000"/>
              </a:lnSpc>
              <a:spcBef>
                <a:spcPct val="50000"/>
              </a:spcBef>
              <a:buFontTx/>
              <a:buChar char="•"/>
              <a:tabLst>
                <a:tab pos="176213" algn="l"/>
                <a:tab pos="1163638" algn="l"/>
              </a:tabLst>
            </a:pPr>
            <a:r>
              <a:rPr lang="nl-NL" sz="1100" dirty="0" smtClean="0">
                <a:solidFill>
                  <a:prstClr val="black"/>
                </a:solidFill>
                <a:hlinkClick r:id="rId3"/>
              </a:rPr>
              <a:t>www.leefbarometer.nl</a:t>
            </a:r>
            <a:endParaRPr lang="nl-NL" sz="1100" dirty="0" smtClean="0">
              <a:solidFill>
                <a:prstClr val="black"/>
              </a:solidFill>
            </a:endParaRPr>
          </a:p>
          <a:p>
            <a:pPr marL="176213" indent="-176213" defTabSz="457200">
              <a:lnSpc>
                <a:spcPct val="80000"/>
              </a:lnSpc>
              <a:spcBef>
                <a:spcPct val="50000"/>
              </a:spcBef>
              <a:buFontTx/>
              <a:buChar char="•"/>
              <a:tabLst>
                <a:tab pos="176213" algn="l"/>
                <a:tab pos="1163638" algn="l"/>
              </a:tabLst>
            </a:pPr>
            <a:r>
              <a:rPr lang="nl-NL" sz="1100" dirty="0">
                <a:solidFill>
                  <a:prstClr val="black"/>
                </a:solidFill>
                <a:hlinkClick r:id="rId4"/>
              </a:rPr>
              <a:t>http://www.buurtmonitor.nl</a:t>
            </a:r>
            <a:r>
              <a:rPr lang="nl-NL" sz="1100" dirty="0" smtClean="0">
                <a:solidFill>
                  <a:prstClr val="black"/>
                </a:solidFill>
                <a:hlinkClick r:id="rId4"/>
              </a:rPr>
              <a:t>/</a:t>
            </a:r>
            <a:endParaRPr lang="nl-NL" sz="1100" dirty="0">
              <a:solidFill>
                <a:prstClr val="black"/>
              </a:solidFill>
            </a:endParaRPr>
          </a:p>
          <a:p>
            <a:pPr marL="176213" indent="-176213" defTabSz="457200">
              <a:lnSpc>
                <a:spcPct val="80000"/>
              </a:lnSpc>
              <a:spcBef>
                <a:spcPct val="50000"/>
              </a:spcBef>
              <a:buFontTx/>
              <a:buChar char="•"/>
              <a:tabLst>
                <a:tab pos="176213" algn="l"/>
                <a:tab pos="1163638" algn="l"/>
              </a:tabLst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Zoektermen: kwaliteitscatalogus, wijkschouw, fysieke en sociale kwaliteit, draagvlak, leefbaarheid, wijkmanagement, kwaliteit van de leefomgeving, woonomgeving.</a:t>
            </a: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7143231" y="2784939"/>
            <a:ext cx="4552379" cy="59400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100" b="1" dirty="0">
                <a:solidFill>
                  <a:schemeClr val="accent1"/>
                </a:solidFill>
              </a:rPr>
              <a:t>Bijeenkomsten </a:t>
            </a:r>
            <a:endParaRPr lang="nl-NL" sz="1100" b="1" dirty="0" smtClean="0">
              <a:solidFill>
                <a:schemeClr val="accent1"/>
              </a:solidFill>
            </a:endParaRPr>
          </a:p>
          <a:p>
            <a:pPr marL="0" indent="-171450" defTabSz="9144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Les over de SWOT-analyse</a:t>
            </a:r>
          </a:p>
          <a:p>
            <a:pPr marL="0" indent="-171450" defTabSz="91440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176213" algn="l"/>
                <a:tab pos="1163638" algn="l"/>
              </a:tabLst>
              <a:defRPr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Les over de leefbaarheid van een wijk</a:t>
            </a:r>
          </a:p>
        </p:txBody>
      </p:sp>
      <p:sp>
        <p:nvSpPr>
          <p:cNvPr id="13" name="Text Box 17"/>
          <p:cNvSpPr txBox="1">
            <a:spLocks noChangeArrowheads="1"/>
          </p:cNvSpPr>
          <p:nvPr/>
        </p:nvSpPr>
        <p:spPr bwMode="auto">
          <a:xfrm>
            <a:off x="7143231" y="915544"/>
            <a:ext cx="4552379" cy="17389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l-NL" sz="1100" b="1" dirty="0">
                <a:solidFill>
                  <a:srgbClr val="0070C0"/>
                </a:solidFill>
                <a:latin typeface="Arial" charset="0"/>
                <a:ea typeface="Calibri" pitchFamily="34" charset="0"/>
                <a:cs typeface="Arial" charset="0"/>
              </a:rPr>
              <a:t>S</a:t>
            </a:r>
            <a:r>
              <a:rPr lang="nl-NL" sz="1100" b="1" dirty="0" smtClean="0">
                <a:solidFill>
                  <a:srgbClr val="0070C0"/>
                </a:solidFill>
                <a:latin typeface="Arial" charset="0"/>
                <a:ea typeface="Calibri" pitchFamily="34" charset="0"/>
                <a:cs typeface="Arial" charset="0"/>
              </a:rPr>
              <a:t>amenwerken</a:t>
            </a:r>
            <a:r>
              <a:rPr lang="nl-NL" sz="1100" b="1" dirty="0">
                <a:solidFill>
                  <a:prstClr val="black"/>
                </a:solidFill>
                <a:latin typeface="Arial" charset="0"/>
                <a:ea typeface="Calibri" pitchFamily="34" charset="0"/>
                <a:cs typeface="Arial" charset="0"/>
              </a:rPr>
              <a:t>	</a:t>
            </a:r>
            <a:endParaRPr lang="nl-NL" sz="1100" b="1" dirty="0" smtClean="0">
              <a:solidFill>
                <a:prstClr val="black"/>
              </a:solidFill>
              <a:latin typeface="Arial" charset="0"/>
              <a:ea typeface="Calibri" pitchFamily="34" charset="0"/>
              <a:cs typeface="Arial" charset="0"/>
            </a:endParaRP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Dit product maak je alleen.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Plaats je product op het Leerplatform. 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Geef feedback op de producten van medestudenten.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Verbeter je product (gebruik ontvangen feedback).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Plaats je tweede versie op het Leerplatform. 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nl-NL" sz="1200" dirty="0">
              <a:ea typeface="Calibri" pitchFamily="34" charset="0"/>
              <a:cs typeface="Arial" panose="020B0604020202020204" pitchFamily="34" charset="0"/>
            </a:endParaRP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Deadline versie 1: </a:t>
            </a:r>
            <a:r>
              <a:rPr lang="nl-NL" sz="1200" dirty="0" smtClean="0">
                <a:ea typeface="Calibri" pitchFamily="34" charset="0"/>
                <a:cs typeface="Arial" panose="020B0604020202020204" pitchFamily="34" charset="0"/>
              </a:rPr>
              <a:t>19 maart 2020</a:t>
            </a:r>
            <a:endParaRPr lang="nl-NL" sz="1200" dirty="0" smtClean="0">
              <a:ea typeface="Calibri" pitchFamily="34" charset="0"/>
              <a:cs typeface="Arial" panose="020B0604020202020204" pitchFamily="34" charset="0"/>
            </a:endParaRP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 smtClean="0">
                <a:ea typeface="Calibri" pitchFamily="34" charset="0"/>
                <a:cs typeface="Arial" panose="020B0604020202020204" pitchFamily="34" charset="0"/>
              </a:rPr>
              <a:t>Deadline </a:t>
            </a: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versie 2</a:t>
            </a:r>
            <a:r>
              <a:rPr lang="nl-NL" sz="1200" dirty="0" smtClean="0">
                <a:ea typeface="Calibri" pitchFamily="34" charset="0"/>
                <a:cs typeface="Arial" panose="020B0604020202020204" pitchFamily="34" charset="0"/>
              </a:rPr>
              <a:t>: </a:t>
            </a:r>
            <a:r>
              <a:rPr lang="nl-NL" sz="1200" dirty="0" smtClean="0">
                <a:ea typeface="Calibri" pitchFamily="34" charset="0"/>
                <a:cs typeface="Arial" panose="020B0604020202020204" pitchFamily="34" charset="0"/>
              </a:rPr>
              <a:t>26</a:t>
            </a:r>
            <a:r>
              <a:rPr lang="nl-NL" sz="1200" dirty="0" smtClean="0">
                <a:ea typeface="Calibri" pitchFamily="34" charset="0"/>
                <a:cs typeface="Arial" panose="020B0604020202020204" pitchFamily="34" charset="0"/>
              </a:rPr>
              <a:t> maart 2020</a:t>
            </a:r>
            <a:endParaRPr lang="nl-NL" sz="1200" dirty="0">
              <a:ea typeface="Calibri" pitchFamily="34" charset="0"/>
              <a:cs typeface="Arial" panose="020B0604020202020204" pitchFamily="34" charset="0"/>
            </a:endParaRP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5"/>
          <a:srcRect l="21805" r="10840"/>
          <a:stretch/>
        </p:blipFill>
        <p:spPr>
          <a:xfrm>
            <a:off x="1349233" y="874590"/>
            <a:ext cx="299335" cy="412425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67255" y="2003848"/>
            <a:ext cx="263290" cy="321303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82285" y="4589597"/>
            <a:ext cx="266283" cy="416301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83194" y="949276"/>
            <a:ext cx="385812" cy="263054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739946" y="3544544"/>
            <a:ext cx="299225" cy="290796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 rotWithShape="1">
          <a:blip r:embed="rId10"/>
          <a:srcRect l="17050" t="33024" r="61669" b="30375"/>
          <a:stretch/>
        </p:blipFill>
        <p:spPr>
          <a:xfrm>
            <a:off x="6727566" y="2784939"/>
            <a:ext cx="269390" cy="260485"/>
          </a:xfrm>
          <a:prstGeom prst="rect">
            <a:avLst/>
          </a:prstGeom>
        </p:spPr>
      </p:pic>
      <p:sp>
        <p:nvSpPr>
          <p:cNvPr id="25" name="Tekstvak 24"/>
          <p:cNvSpPr txBox="1"/>
          <p:nvPr/>
        </p:nvSpPr>
        <p:spPr>
          <a:xfrm>
            <a:off x="8731623" y="415987"/>
            <a:ext cx="41052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nl-NL" sz="1600" b="1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Wanneer is een wijk leefbaar?</a:t>
            </a:r>
            <a:endParaRPr lang="nl-NL" sz="1600" b="1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0" y="0"/>
            <a:ext cx="1275008" cy="915544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364697" y="4886286"/>
            <a:ext cx="2572735" cy="1560711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143231" y="5133245"/>
            <a:ext cx="1786283" cy="1188823"/>
          </a:xfrm>
          <a:prstGeom prst="rect">
            <a:avLst/>
          </a:prstGeom>
        </p:spPr>
      </p:pic>
      <p:sp>
        <p:nvSpPr>
          <p:cNvPr id="10" name="Rechthoek 9"/>
          <p:cNvSpPr/>
          <p:nvPr/>
        </p:nvSpPr>
        <p:spPr>
          <a:xfrm>
            <a:off x="6371420" y="6377230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l-NL" sz="1400" dirty="0">
                <a:solidFill>
                  <a:prstClr val="black"/>
                </a:solidFill>
                <a:latin typeface="Arial" charset="0"/>
                <a:cs typeface="Arial" charset="0"/>
              </a:rPr>
              <a:t>Iedereen wil een leefbare woonomgeving, wat betekent dat in jouw wijk?</a:t>
            </a:r>
          </a:p>
        </p:txBody>
      </p:sp>
    </p:spTree>
    <p:extLst>
      <p:ext uri="{BB962C8B-B14F-4D97-AF65-F5344CB8AC3E}">
        <p14:creationId xmlns:p14="http://schemas.microsoft.com/office/powerpoint/2010/main" val="279329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FEAA12D-3468-4436-AD93-4F9CF2C1A5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2132A57-9482-463F-9F69-0AC02890F17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2561188-7195-458C-9AAC-2C9F8B2E7C52}">
  <ds:schemaRefs>
    <ds:schemaRef ds:uri="http://schemas.microsoft.com/office/infopath/2007/PartnerControls"/>
    <ds:schemaRef ds:uri="http://purl.org/dc/terms/"/>
    <ds:schemaRef ds:uri="47a28104-336f-447d-946e-e305ac2bcd47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purl.org/dc/elements/1.1/"/>
    <ds:schemaRef ds:uri="http://schemas.openxmlformats.org/package/2006/metadata/core-properties"/>
    <ds:schemaRef ds:uri="34354c1b-6b8c-435b-ad50-990538c1955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325</Words>
  <Application>Microsoft Office PowerPoint</Application>
  <PresentationFormat>Breedbeeld</PresentationFormat>
  <Paragraphs>41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1_Office-thema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Thomas Noordeloos</cp:lastModifiedBy>
  <cp:revision>15</cp:revision>
  <dcterms:created xsi:type="dcterms:W3CDTF">2014-08-31T15:58:02Z</dcterms:created>
  <dcterms:modified xsi:type="dcterms:W3CDTF">2020-02-12T10:25:06Z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